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9" r:id="rId3"/>
    <p:sldId id="257" r:id="rId4"/>
    <p:sldId id="258"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7" d="100"/>
          <a:sy n="67" d="100"/>
        </p:scale>
        <p:origin x="62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43BD40C-63BD-41CE-AC9D-DB50A6BE023A}" type="datetimeFigureOut">
              <a:rPr lang="en-US" smtClean="0"/>
              <a:t>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578923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43BD40C-63BD-41CE-AC9D-DB50A6BE023A}" type="datetimeFigureOut">
              <a:rPr lang="en-US" smtClean="0"/>
              <a:t>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1075462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43BD40C-63BD-41CE-AC9D-DB50A6BE023A}" type="datetimeFigureOut">
              <a:rPr lang="en-US" smtClean="0"/>
              <a:t>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28389240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43BD40C-63BD-41CE-AC9D-DB50A6BE023A}" type="datetimeFigureOut">
              <a:rPr lang="en-US" smtClean="0"/>
              <a:t>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3590C6-28C7-4C4E-BA73-FB538C1FDE65}"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080473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43BD40C-63BD-41CE-AC9D-DB50A6BE023A}" type="datetimeFigureOut">
              <a:rPr lang="en-US" smtClean="0"/>
              <a:t>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31149857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43BD40C-63BD-41CE-AC9D-DB50A6BE023A}" type="datetimeFigureOut">
              <a:rPr lang="en-US" smtClean="0"/>
              <a:t>2/1/2018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40440280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43BD40C-63BD-41CE-AC9D-DB50A6BE023A}" type="datetimeFigureOut">
              <a:rPr lang="en-US" smtClean="0"/>
              <a:t>2/1/2018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24027785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43BD40C-63BD-41CE-AC9D-DB50A6BE023A}" type="datetimeFigureOut">
              <a:rPr lang="en-US" smtClean="0"/>
              <a:t>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12120098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43BD40C-63BD-41CE-AC9D-DB50A6BE023A}" type="datetimeFigureOut">
              <a:rPr lang="en-US" smtClean="0"/>
              <a:t>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401285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43BD40C-63BD-41CE-AC9D-DB50A6BE023A}" type="datetimeFigureOut">
              <a:rPr lang="en-US" smtClean="0"/>
              <a:t>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60240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43BD40C-63BD-41CE-AC9D-DB50A6BE023A}" type="datetimeFigureOut">
              <a:rPr lang="en-US" smtClean="0"/>
              <a:t>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3017261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43BD40C-63BD-41CE-AC9D-DB50A6BE023A}" type="datetimeFigureOut">
              <a:rPr lang="en-US" smtClean="0"/>
              <a:t>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156220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43BD40C-63BD-41CE-AC9D-DB50A6BE023A}" type="datetimeFigureOut">
              <a:rPr lang="en-US" smtClean="0"/>
              <a:t>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1237705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643BD40C-63BD-41CE-AC9D-DB50A6BE023A}" type="datetimeFigureOut">
              <a:rPr lang="en-US" smtClean="0"/>
              <a:t>2/1/2018</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1126749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43BD40C-63BD-41CE-AC9D-DB50A6BE023A}" type="datetimeFigureOut">
              <a:rPr lang="en-US" smtClean="0"/>
              <a:t>2/1/2018</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421339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643BD40C-63BD-41CE-AC9D-DB50A6BE023A}" type="datetimeFigureOut">
              <a:rPr lang="en-US" smtClean="0"/>
              <a:t>2/1/2018</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1934004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43BD40C-63BD-41CE-AC9D-DB50A6BE023A}" type="datetimeFigureOut">
              <a:rPr lang="en-US" smtClean="0"/>
              <a:t>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3590C6-28C7-4C4E-BA73-FB538C1FDE65}" type="slidenum">
              <a:rPr lang="en-US" smtClean="0"/>
              <a:t>‹#›</a:t>
            </a:fld>
            <a:endParaRPr lang="en-US"/>
          </a:p>
        </p:txBody>
      </p:sp>
    </p:spTree>
    <p:extLst>
      <p:ext uri="{BB962C8B-B14F-4D97-AF65-F5344CB8AC3E}">
        <p14:creationId xmlns:p14="http://schemas.microsoft.com/office/powerpoint/2010/main" val="3941644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43BD40C-63BD-41CE-AC9D-DB50A6BE023A}" type="datetimeFigureOut">
              <a:rPr lang="en-US" smtClean="0"/>
              <a:t>2/1/2018</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A3590C6-28C7-4C4E-BA73-FB538C1FDE65}" type="slidenum">
              <a:rPr lang="en-US" smtClean="0"/>
              <a:t>‹#›</a:t>
            </a:fld>
            <a:endParaRPr lang="en-US"/>
          </a:p>
        </p:txBody>
      </p:sp>
    </p:spTree>
    <p:extLst>
      <p:ext uri="{BB962C8B-B14F-4D97-AF65-F5344CB8AC3E}">
        <p14:creationId xmlns:p14="http://schemas.microsoft.com/office/powerpoint/2010/main" val="2382091746"/>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4" y="333376"/>
            <a:ext cx="10008345" cy="4444006"/>
          </a:xfrm>
        </p:spPr>
        <p:txBody>
          <a:bodyPr>
            <a:normAutofit fontScale="90000"/>
          </a:bodyPr>
          <a:lstStyle/>
          <a:p>
            <a:r>
              <a:rPr lang="en-US" dirty="0" smtClean="0"/>
              <a:t>Filters </a:t>
            </a:r>
            <a:r>
              <a:rPr lang="en-US" dirty="0"/>
              <a:t>and </a:t>
            </a:r>
            <a:r>
              <a:rPr lang="en-US" dirty="0" smtClean="0"/>
              <a:t>Transformations: </a:t>
            </a:r>
            <a:r>
              <a:rPr lang="en-US" dirty="0" smtClean="0"/>
              <a:t>Graphics Programming Assignment 01</a:t>
            </a:r>
            <a:endParaRPr lang="en-US" dirty="0"/>
          </a:p>
        </p:txBody>
      </p:sp>
      <p:sp>
        <p:nvSpPr>
          <p:cNvPr id="3" name="Subtitle 2"/>
          <p:cNvSpPr>
            <a:spLocks noGrp="1"/>
          </p:cNvSpPr>
          <p:nvPr>
            <p:ph type="subTitle" idx="1"/>
          </p:nvPr>
        </p:nvSpPr>
        <p:spPr/>
        <p:txBody>
          <a:bodyPr/>
          <a:lstStyle/>
          <a:p>
            <a:r>
              <a:rPr lang="en-US" dirty="0" smtClean="0"/>
              <a:t>Akarsh Kumar</a:t>
            </a:r>
            <a:endParaRPr lang="en-US" dirty="0"/>
          </a:p>
        </p:txBody>
      </p:sp>
    </p:spTree>
    <p:extLst>
      <p:ext uri="{BB962C8B-B14F-4D97-AF65-F5344CB8AC3E}">
        <p14:creationId xmlns:p14="http://schemas.microsoft.com/office/powerpoint/2010/main" val="3307858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Images Used</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792414" y="2756550"/>
            <a:ext cx="1903912" cy="1427934"/>
          </a:xfr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35544" y="2756550"/>
            <a:ext cx="1901718" cy="1426289"/>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37262" y="4967018"/>
            <a:ext cx="2255152" cy="1497562"/>
          </a:xfrm>
          <a:prstGeom prst="rect">
            <a:avLst/>
          </a:prstGeom>
        </p:spPr>
      </p:pic>
      <p:sp>
        <p:nvSpPr>
          <p:cNvPr id="7" name="Content Placeholder 2"/>
          <p:cNvSpPr txBox="1">
            <a:spLocks/>
          </p:cNvSpPr>
          <p:nvPr/>
        </p:nvSpPr>
        <p:spPr>
          <a:xfrm>
            <a:off x="1104293" y="1972371"/>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r>
              <a:rPr lang="en-US" dirty="0" smtClean="0"/>
              <a:t>The following two images were used for altering and transformations:</a:t>
            </a:r>
          </a:p>
          <a:p>
            <a:endParaRPr lang="en-US" dirty="0"/>
          </a:p>
          <a:p>
            <a:endParaRPr lang="en-US" dirty="0" smtClean="0"/>
          </a:p>
          <a:p>
            <a:endParaRPr lang="en-US" dirty="0"/>
          </a:p>
          <a:p>
            <a:endParaRPr lang="en-US" dirty="0" smtClean="0"/>
          </a:p>
          <a:p>
            <a:r>
              <a:rPr lang="en-US" dirty="0" smtClean="0"/>
              <a:t>This image was used for perspective transform:</a:t>
            </a:r>
          </a:p>
          <a:p>
            <a:endParaRPr lang="en-US" dirty="0"/>
          </a:p>
        </p:txBody>
      </p:sp>
    </p:spTree>
    <p:extLst>
      <p:ext uri="{BB962C8B-B14F-4D97-AF65-F5344CB8AC3E}">
        <p14:creationId xmlns:p14="http://schemas.microsoft.com/office/powerpoint/2010/main" val="3197242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Greyscale and Black and White</a:t>
            </a:r>
            <a:endParaRPr lang="en-US" dirty="0"/>
          </a:p>
        </p:txBody>
      </p:sp>
      <p:sp>
        <p:nvSpPr>
          <p:cNvPr id="3" name="Content Placeholder 2"/>
          <p:cNvSpPr>
            <a:spLocks noGrp="1"/>
          </p:cNvSpPr>
          <p:nvPr>
            <p:ph idx="1"/>
          </p:nvPr>
        </p:nvSpPr>
        <p:spPr>
          <a:xfrm>
            <a:off x="283184" y="1864837"/>
            <a:ext cx="8946541" cy="4195481"/>
          </a:xfrm>
        </p:spPr>
        <p:txBody>
          <a:bodyPr>
            <a:normAutofit lnSpcReduction="10000"/>
          </a:bodyPr>
          <a:lstStyle/>
          <a:p>
            <a:r>
              <a:rPr lang="en-US" dirty="0" smtClean="0"/>
              <a:t>A function to convert an image to greyscale was made by taking 20% of the blue channel, 70% of the green channel, 10% of the red channel. </a:t>
            </a:r>
          </a:p>
          <a:p>
            <a:r>
              <a:rPr lang="en-US" dirty="0" smtClean="0"/>
              <a:t>Code:</a:t>
            </a:r>
          </a:p>
          <a:p>
            <a:pPr lvl="1"/>
            <a:r>
              <a:rPr lang="en-US" dirty="0" err="1" smtClean="0"/>
              <a:t>newimg</a:t>
            </a:r>
            <a:r>
              <a:rPr lang="en-US" dirty="0" smtClean="0"/>
              <a:t> </a:t>
            </a:r>
            <a:r>
              <a:rPr lang="en-US" dirty="0"/>
              <a:t>= 0.2*</a:t>
            </a:r>
            <a:r>
              <a:rPr lang="en-US" dirty="0" err="1"/>
              <a:t>img</a:t>
            </a:r>
            <a:r>
              <a:rPr lang="en-US" dirty="0"/>
              <a:t>[:,:,2]+0.7*</a:t>
            </a:r>
            <a:r>
              <a:rPr lang="en-US" dirty="0" err="1"/>
              <a:t>img</a:t>
            </a:r>
            <a:r>
              <a:rPr lang="en-US" dirty="0"/>
              <a:t>[:,:,1]+0.1*</a:t>
            </a:r>
            <a:r>
              <a:rPr lang="en-US" dirty="0" err="1"/>
              <a:t>img</a:t>
            </a:r>
            <a:r>
              <a:rPr lang="en-US" dirty="0"/>
              <a:t>[:,:,</a:t>
            </a:r>
            <a:r>
              <a:rPr lang="en-US" dirty="0" smtClean="0"/>
              <a:t>0]</a:t>
            </a:r>
          </a:p>
          <a:p>
            <a:r>
              <a:rPr lang="en-US" dirty="0" smtClean="0"/>
              <a:t>The </a:t>
            </a:r>
            <a:r>
              <a:rPr lang="en-US" dirty="0" err="1" smtClean="0"/>
              <a:t>blackWhite</a:t>
            </a:r>
            <a:r>
              <a:rPr lang="en-US" dirty="0" smtClean="0"/>
              <a:t> function to convert it to pure black and white established a threshold of 128. Any value of a pixel higher than the threshold was reset to 255 while everything below or equal to the threshold was set to zero.</a:t>
            </a:r>
          </a:p>
          <a:p>
            <a:r>
              <a:rPr lang="en-US" dirty="0" smtClean="0"/>
              <a:t>Code:</a:t>
            </a:r>
            <a:endParaRPr lang="en-US" dirty="0"/>
          </a:p>
          <a:p>
            <a:pPr lvl="1"/>
            <a:r>
              <a:rPr lang="en-US" dirty="0" err="1" smtClean="0"/>
              <a:t>newimg</a:t>
            </a:r>
            <a:r>
              <a:rPr lang="en-US" dirty="0" smtClean="0"/>
              <a:t>[</a:t>
            </a:r>
            <a:r>
              <a:rPr lang="en-US" dirty="0" err="1" smtClean="0"/>
              <a:t>newimg</a:t>
            </a:r>
            <a:r>
              <a:rPr lang="en-US" dirty="0"/>
              <a:t>&lt;=128] = 0</a:t>
            </a:r>
          </a:p>
          <a:p>
            <a:pPr lvl="1"/>
            <a:r>
              <a:rPr lang="en-US" dirty="0" err="1"/>
              <a:t>newimg</a:t>
            </a:r>
            <a:r>
              <a:rPr lang="en-US" dirty="0"/>
              <a:t>[</a:t>
            </a:r>
            <a:r>
              <a:rPr lang="en-US" dirty="0" err="1"/>
              <a:t>newimg</a:t>
            </a:r>
            <a:r>
              <a:rPr lang="en-US" dirty="0"/>
              <a:t>&gt;128] = 255</a:t>
            </a:r>
          </a:p>
          <a:p>
            <a:endParaRPr lang="en-US" dirty="0" smtClean="0"/>
          </a:p>
          <a:p>
            <a:pPr lvl="1"/>
            <a:endParaRPr lang="en-US" dirty="0" smtClean="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29726" y="1848028"/>
            <a:ext cx="2819400" cy="211455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9725" y="4643157"/>
            <a:ext cx="2819400" cy="2114550"/>
          </a:xfrm>
          <a:prstGeom prst="rect">
            <a:avLst/>
          </a:prstGeom>
        </p:spPr>
      </p:pic>
    </p:spTree>
    <p:extLst>
      <p:ext uri="{BB962C8B-B14F-4D97-AF65-F5344CB8AC3E}">
        <p14:creationId xmlns:p14="http://schemas.microsoft.com/office/powerpoint/2010/main" val="2120751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Desaturate and Contrast</a:t>
            </a:r>
            <a:endParaRPr lang="en-US" dirty="0"/>
          </a:p>
        </p:txBody>
      </p:sp>
      <p:sp>
        <p:nvSpPr>
          <p:cNvPr id="3" name="Content Placeholder 2"/>
          <p:cNvSpPr>
            <a:spLocks noGrp="1"/>
          </p:cNvSpPr>
          <p:nvPr>
            <p:ph idx="1"/>
          </p:nvPr>
        </p:nvSpPr>
        <p:spPr>
          <a:xfrm>
            <a:off x="531812" y="1948143"/>
            <a:ext cx="8946541" cy="4195481"/>
          </a:xfrm>
        </p:spPr>
        <p:txBody>
          <a:bodyPr>
            <a:normAutofit fontScale="92500" lnSpcReduction="20000"/>
          </a:bodyPr>
          <a:lstStyle/>
          <a:p>
            <a:r>
              <a:rPr lang="en-US" dirty="0" smtClean="0"/>
              <a:t>To desaturate an image, the weighted average of the image’s color channels and the greyscale value of them was taken using the percentage of desaturation.</a:t>
            </a:r>
          </a:p>
          <a:p>
            <a:r>
              <a:rPr lang="en-US" dirty="0" smtClean="0"/>
              <a:t>Code:</a:t>
            </a:r>
          </a:p>
          <a:p>
            <a:pPr lvl="1"/>
            <a:r>
              <a:rPr lang="en-US" dirty="0" err="1" smtClean="0"/>
              <a:t>newimg</a:t>
            </a:r>
            <a:r>
              <a:rPr lang="en-US" dirty="0"/>
              <a:t>[:,:,0] = </a:t>
            </a:r>
            <a:r>
              <a:rPr lang="en-US" dirty="0" err="1"/>
              <a:t>newimg</a:t>
            </a:r>
            <a:r>
              <a:rPr lang="en-US" dirty="0"/>
              <a:t>[:,:,0]*(1-percent)+</a:t>
            </a:r>
            <a:r>
              <a:rPr lang="en-US" dirty="0" err="1"/>
              <a:t>greyimg</a:t>
            </a:r>
            <a:r>
              <a:rPr lang="en-US" dirty="0"/>
              <a:t>[:,:]*percent</a:t>
            </a:r>
          </a:p>
          <a:p>
            <a:pPr lvl="1"/>
            <a:r>
              <a:rPr lang="en-US" dirty="0" err="1" smtClean="0"/>
              <a:t>newimg</a:t>
            </a:r>
            <a:r>
              <a:rPr lang="en-US" dirty="0"/>
              <a:t>[:,:,1] = </a:t>
            </a:r>
            <a:r>
              <a:rPr lang="en-US" dirty="0" err="1"/>
              <a:t>newimg</a:t>
            </a:r>
            <a:r>
              <a:rPr lang="en-US" dirty="0"/>
              <a:t>[:,:,1]*(1-percent)+</a:t>
            </a:r>
            <a:r>
              <a:rPr lang="en-US" dirty="0" err="1"/>
              <a:t>greyimg</a:t>
            </a:r>
            <a:r>
              <a:rPr lang="en-US" dirty="0"/>
              <a:t>[:,:]*percent</a:t>
            </a:r>
          </a:p>
          <a:p>
            <a:pPr lvl="1"/>
            <a:r>
              <a:rPr lang="en-US" dirty="0" err="1" smtClean="0"/>
              <a:t>newimg</a:t>
            </a:r>
            <a:r>
              <a:rPr lang="en-US" dirty="0"/>
              <a:t>[:,:,2] = </a:t>
            </a:r>
            <a:r>
              <a:rPr lang="en-US" dirty="0" err="1"/>
              <a:t>newimg</a:t>
            </a:r>
            <a:r>
              <a:rPr lang="en-US" dirty="0"/>
              <a:t>[:,:,2]*(1-percent)+</a:t>
            </a:r>
            <a:r>
              <a:rPr lang="en-US" dirty="0" err="1"/>
              <a:t>greyimg</a:t>
            </a:r>
            <a:r>
              <a:rPr lang="en-US" dirty="0"/>
              <a:t>[:,:]*percent</a:t>
            </a:r>
          </a:p>
          <a:p>
            <a:r>
              <a:rPr lang="en-US" dirty="0" smtClean="0"/>
              <a:t>Contrast was done by scaling all color channels of the image by a given factor from the baseline 128 value.</a:t>
            </a:r>
          </a:p>
          <a:p>
            <a:r>
              <a:rPr lang="en-US" dirty="0" smtClean="0"/>
              <a:t>Code:</a:t>
            </a:r>
          </a:p>
          <a:p>
            <a:pPr lvl="1"/>
            <a:r>
              <a:rPr lang="en-US" dirty="0" err="1"/>
              <a:t>newimg</a:t>
            </a:r>
            <a:r>
              <a:rPr lang="en-US" dirty="0"/>
              <a:t>[:,:,:] = (</a:t>
            </a:r>
            <a:r>
              <a:rPr lang="en-US" dirty="0" err="1"/>
              <a:t>newimg</a:t>
            </a:r>
            <a:r>
              <a:rPr lang="en-US" dirty="0"/>
              <a:t>[:,:,:]-128)*factor+128</a:t>
            </a:r>
          </a:p>
          <a:p>
            <a:pPr lvl="1"/>
            <a:r>
              <a:rPr lang="en-US" dirty="0" err="1" smtClean="0"/>
              <a:t>newimg</a:t>
            </a:r>
            <a:r>
              <a:rPr lang="en-US" dirty="0" smtClean="0"/>
              <a:t>[</a:t>
            </a:r>
            <a:r>
              <a:rPr lang="en-US" dirty="0" err="1" smtClean="0"/>
              <a:t>newimg</a:t>
            </a:r>
            <a:r>
              <a:rPr lang="en-US" dirty="0" smtClean="0"/>
              <a:t>&gt;255</a:t>
            </a:r>
            <a:r>
              <a:rPr lang="en-US" dirty="0"/>
              <a:t>] = 255</a:t>
            </a:r>
          </a:p>
          <a:p>
            <a:pPr lvl="1"/>
            <a:r>
              <a:rPr lang="en-US" dirty="0" err="1" smtClean="0"/>
              <a:t>newimg</a:t>
            </a:r>
            <a:r>
              <a:rPr lang="en-US" dirty="0" smtClean="0"/>
              <a:t>[</a:t>
            </a:r>
            <a:r>
              <a:rPr lang="en-US" dirty="0" err="1" smtClean="0"/>
              <a:t>newimg</a:t>
            </a:r>
            <a:r>
              <a:rPr lang="en-US" dirty="0" smtClean="0"/>
              <a:t>&lt;0</a:t>
            </a:r>
            <a:r>
              <a:rPr lang="en-US" dirty="0"/>
              <a:t>] = 0</a:t>
            </a:r>
            <a:endParaRPr lang="en-US" dirty="0" smtClean="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34500" y="2021821"/>
            <a:ext cx="2686050" cy="201453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34500" y="4662487"/>
            <a:ext cx="2686050" cy="2014538"/>
          </a:xfrm>
          <a:prstGeom prst="rect">
            <a:avLst/>
          </a:prstGeom>
        </p:spPr>
      </p:pic>
    </p:spTree>
    <p:extLst>
      <p:ext uri="{BB962C8B-B14F-4D97-AF65-F5344CB8AC3E}">
        <p14:creationId xmlns:p14="http://schemas.microsoft.com/office/powerpoint/2010/main" val="219751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Mirror Transformation Matrix</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550862" y="1757643"/>
                <a:ext cx="8946541" cy="4195481"/>
              </a:xfrm>
            </p:spPr>
            <p:txBody>
              <a:bodyPr/>
              <a:lstStyle/>
              <a:p>
                <a:r>
                  <a:rPr lang="en-US" dirty="0" smtClean="0"/>
                  <a:t>The following matrix was used to mirror the image across the y-axis:</a:t>
                </a:r>
              </a:p>
              <a:p>
                <a14:m>
                  <m:oMath xmlns:m="http://schemas.openxmlformats.org/officeDocument/2006/math">
                    <m:m>
                      <m:mPr>
                        <m:mcs>
                          <m:mc>
                            <m:mcPr>
                              <m:count m:val="3"/>
                              <m:mcJc m:val="center"/>
                            </m:mcPr>
                          </m:mc>
                        </m:mcs>
                        <m:ctrlPr>
                          <a:rPr lang="en-US" i="1" smtClean="0">
                            <a:latin typeface="Cambria Math" panose="02040503050406030204" pitchFamily="18" charset="0"/>
                          </a:rPr>
                        </m:ctrlPr>
                      </m:mPr>
                      <m:mr>
                        <m:e>
                          <m:r>
                            <m:rPr>
                              <m:brk m:alnAt="7"/>
                            </m:rPr>
                            <a:rPr lang="en-US" b="0" i="1" smtClean="0">
                              <a:latin typeface="Cambria Math" panose="02040503050406030204" pitchFamily="18" charset="0"/>
                            </a:rPr>
                            <m:t>−1</m:t>
                          </m:r>
                        </m:e>
                        <m:e>
                          <m:r>
                            <a:rPr lang="en-US" b="0" i="1" smtClean="0">
                              <a:latin typeface="Cambria Math" panose="02040503050406030204" pitchFamily="18" charset="0"/>
                            </a:rPr>
                            <m:t>0</m:t>
                          </m:r>
                        </m:e>
                        <m:e>
                          <m:r>
                            <a:rPr lang="en-US" b="0" i="1" smtClean="0">
                              <a:latin typeface="Cambria Math" panose="02040503050406030204" pitchFamily="18" charset="0"/>
                            </a:rPr>
                            <m:t>𝑖𝑚𝑔</m:t>
                          </m:r>
                          <m:r>
                            <a:rPr lang="en-US" b="0" i="1" smtClean="0">
                              <a:latin typeface="Cambria Math" panose="02040503050406030204" pitchFamily="18" charset="0"/>
                            </a:rPr>
                            <m:t>_</m:t>
                          </m:r>
                          <m:r>
                            <a:rPr lang="en-US" b="0" i="1" smtClean="0">
                              <a:latin typeface="Cambria Math" panose="02040503050406030204" pitchFamily="18" charset="0"/>
                            </a:rPr>
                            <m:t>𝑤𝑖𝑑𝑡h</m:t>
                          </m:r>
                        </m:e>
                      </m:mr>
                      <m:mr>
                        <m:e>
                          <m:r>
                            <a:rPr lang="en-US" b="0" i="1" smtClean="0">
                              <a:latin typeface="Cambria Math" panose="02040503050406030204" pitchFamily="18" charset="0"/>
                            </a:rPr>
                            <m:t>0</m:t>
                          </m:r>
                        </m:e>
                        <m:e>
                          <m:r>
                            <a:rPr lang="en-US" b="0" i="1" smtClean="0">
                              <a:latin typeface="Cambria Math" panose="02040503050406030204" pitchFamily="18" charset="0"/>
                            </a:rPr>
                            <m:t>1</m:t>
                          </m:r>
                        </m:e>
                        <m:e>
                          <m:r>
                            <a:rPr lang="en-US" b="0" i="1" smtClean="0">
                              <a:latin typeface="Cambria Math" panose="02040503050406030204" pitchFamily="18" charset="0"/>
                            </a:rPr>
                            <m:t>0</m:t>
                          </m:r>
                        </m:e>
                      </m:mr>
                      <m:mr>
                        <m:e>
                          <m:r>
                            <a:rPr lang="en-US" b="0" i="1" smtClean="0">
                              <a:latin typeface="Cambria Math" panose="02040503050406030204" pitchFamily="18" charset="0"/>
                            </a:rPr>
                            <m:t>0</m:t>
                          </m:r>
                        </m:e>
                        <m:e>
                          <m:r>
                            <a:rPr lang="en-US" b="0" i="1" smtClean="0">
                              <a:latin typeface="Cambria Math" panose="02040503050406030204" pitchFamily="18" charset="0"/>
                            </a:rPr>
                            <m:t>0</m:t>
                          </m:r>
                        </m:e>
                        <m:e>
                          <m:r>
                            <a:rPr lang="en-US" b="0" i="1" smtClean="0">
                              <a:latin typeface="Cambria Math" panose="02040503050406030204" pitchFamily="18" charset="0"/>
                            </a:rPr>
                            <m:t>1</m:t>
                          </m:r>
                        </m:e>
                      </m:mr>
                    </m:m>
                  </m:oMath>
                </a14:m>
                <a:endParaRPr lang="en-US" dirty="0" smtClean="0"/>
              </a:p>
              <a:p>
                <a:r>
                  <a:rPr lang="en-US" dirty="0" smtClean="0"/>
                  <a:t>The first -1 scaled the x coordinates of all points by -1 and flipped them across the y axis. </a:t>
                </a:r>
              </a:p>
              <a:p>
                <a:r>
                  <a:rPr lang="en-US" dirty="0" smtClean="0"/>
                  <a:t>The </a:t>
                </a:r>
                <a:r>
                  <a:rPr lang="en-US" dirty="0" err="1" smtClean="0"/>
                  <a:t>img_width</a:t>
                </a:r>
                <a:r>
                  <a:rPr lang="en-US" dirty="0" smtClean="0"/>
                  <a:t> translated this new flipped image to the appropriate spot to make it look like it was flipped across the center.</a:t>
                </a:r>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550862" y="1757643"/>
                <a:ext cx="8946541" cy="4195481"/>
              </a:xfrm>
              <a:blipFill rotWithShape="0">
                <a:blip r:embed="rId2"/>
                <a:stretch>
                  <a:fillRect l="-272" t="-726" r="-68"/>
                </a:stretch>
              </a:blipFill>
            </p:spPr>
            <p:txBody>
              <a:bodyPr/>
              <a:lstStyle/>
              <a:p>
                <a:r>
                  <a:rPr lang="en-US">
                    <a:noFill/>
                  </a:rPr>
                  <a:t> </a:t>
                </a:r>
              </a:p>
            </p:txBody>
          </p:sp>
        </mc:Fallback>
      </mc:AlternateContent>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7025" y="4691343"/>
            <a:ext cx="2679700" cy="200977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95301" y="4691343"/>
            <a:ext cx="2679700" cy="2009775"/>
          </a:xfrm>
          <a:prstGeom prst="rect">
            <a:avLst/>
          </a:prstGeom>
        </p:spPr>
      </p:pic>
    </p:spTree>
    <p:extLst>
      <p:ext uri="{BB962C8B-B14F-4D97-AF65-F5344CB8AC3E}">
        <p14:creationId xmlns:p14="http://schemas.microsoft.com/office/powerpoint/2010/main" val="3959610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Rotation Transformation Matrix</a:t>
            </a:r>
            <a:endParaRPr lang="en-US" dirty="0"/>
          </a:p>
        </p:txBody>
      </p:sp>
      <p:sp>
        <p:nvSpPr>
          <p:cNvPr id="3" name="Content Placeholder 2"/>
          <p:cNvSpPr>
            <a:spLocks noGrp="1"/>
          </p:cNvSpPr>
          <p:nvPr>
            <p:ph idx="1"/>
          </p:nvPr>
        </p:nvSpPr>
        <p:spPr>
          <a:xfrm>
            <a:off x="236537" y="2262468"/>
            <a:ext cx="8946541" cy="4195481"/>
          </a:xfrm>
        </p:spPr>
        <p:txBody>
          <a:bodyPr>
            <a:normAutofit fontScale="92500" lnSpcReduction="10000"/>
          </a:bodyPr>
          <a:lstStyle/>
          <a:p>
            <a:r>
              <a:rPr lang="en-US" dirty="0" smtClean="0"/>
              <a:t>To rotate the image about the bottom right corner, a matrix was first created to translate the bottom right corner to the origin of the grid</a:t>
            </a:r>
          </a:p>
          <a:p>
            <a:r>
              <a:rPr lang="en-US" dirty="0" smtClean="0"/>
              <a:t>Then, it was rotated clockwise using a rotation matrix</a:t>
            </a:r>
          </a:p>
          <a:p>
            <a:r>
              <a:rPr lang="en-US" dirty="0" smtClean="0"/>
              <a:t>Finally, it was translated back to where the bottom right corner would be where it originally was</a:t>
            </a:r>
          </a:p>
          <a:p>
            <a:r>
              <a:rPr lang="en-US" dirty="0" smtClean="0"/>
              <a:t>Code:</a:t>
            </a:r>
          </a:p>
          <a:p>
            <a:pPr lvl="1"/>
            <a:r>
              <a:rPr lang="en-US" dirty="0"/>
              <a:t>matrix1 = </a:t>
            </a:r>
            <a:r>
              <a:rPr lang="en-US" dirty="0" err="1"/>
              <a:t>math.array</a:t>
            </a:r>
            <a:r>
              <a:rPr lang="en-US" dirty="0"/>
              <a:t>([[1,0</a:t>
            </a:r>
            <a:r>
              <a:rPr lang="en-US" dirty="0" smtClean="0"/>
              <a:t>,-img_width],[</a:t>
            </a:r>
            <a:r>
              <a:rPr lang="en-US" dirty="0"/>
              <a:t>0,1</a:t>
            </a:r>
            <a:r>
              <a:rPr lang="en-US" dirty="0" smtClean="0"/>
              <a:t>,-img_height],[</a:t>
            </a:r>
            <a:r>
              <a:rPr lang="en-US" dirty="0"/>
              <a:t>0,0,1]],math.float32)</a:t>
            </a:r>
          </a:p>
          <a:p>
            <a:pPr lvl="1"/>
            <a:r>
              <a:rPr lang="en-US" dirty="0"/>
              <a:t>matrix2 = </a:t>
            </a:r>
            <a:r>
              <a:rPr lang="en-US" dirty="0" err="1"/>
              <a:t>math.array</a:t>
            </a:r>
            <a:r>
              <a:rPr lang="en-US" dirty="0"/>
              <a:t>([[costheta,sintheta,0],[-sintheta,costheta,0],[0,0,1]],math.float32)</a:t>
            </a:r>
          </a:p>
          <a:p>
            <a:pPr lvl="1"/>
            <a:r>
              <a:rPr lang="en-US" dirty="0"/>
              <a:t>matrix3 = </a:t>
            </a:r>
            <a:r>
              <a:rPr lang="en-US" dirty="0" err="1"/>
              <a:t>math.array</a:t>
            </a:r>
            <a:r>
              <a:rPr lang="en-US" dirty="0"/>
              <a:t>([[</a:t>
            </a:r>
            <a:r>
              <a:rPr lang="en-US" dirty="0" smtClean="0"/>
              <a:t>1,0,img_width],[0,1,img_height],[</a:t>
            </a:r>
            <a:r>
              <a:rPr lang="en-US" dirty="0"/>
              <a:t>0,0,1]],math.float32</a:t>
            </a:r>
            <a:r>
              <a:rPr lang="en-US" dirty="0" smtClean="0"/>
              <a:t>)</a:t>
            </a:r>
            <a:endParaRPr lang="en-US" dirty="0"/>
          </a:p>
          <a:p>
            <a:pPr lvl="1"/>
            <a:r>
              <a:rPr lang="en-US" dirty="0"/>
              <a:t>M = matrix3.dot(matrix2).dot(matrix1</a:t>
            </a:r>
            <a:r>
              <a:rPr lang="en-US" dirty="0" smtClean="0"/>
              <a:t>)</a:t>
            </a:r>
            <a:endParaRPr lang="en-US" dirty="0"/>
          </a:p>
          <a:p>
            <a:pPr lvl="1"/>
            <a:r>
              <a:rPr lang="en-US" dirty="0"/>
              <a:t>img2 = cv2.warpPerspective(img2,M,(</a:t>
            </a:r>
            <a:r>
              <a:rPr lang="en-US" dirty="0" err="1"/>
              <a:t>x,y</a:t>
            </a:r>
            <a:r>
              <a:rPr lang="en-US" dirty="0"/>
              <a:t>))</a:t>
            </a:r>
          </a:p>
          <a:p>
            <a:endParaRPr lang="en-US" dirty="0" smtClean="0"/>
          </a:p>
          <a:p>
            <a:pPr lvl="1"/>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96400" y="4666516"/>
            <a:ext cx="2782277" cy="2086707"/>
          </a:xfrm>
          <a:prstGeom prst="rect">
            <a:avLst/>
          </a:prstGeom>
        </p:spPr>
      </p:pic>
    </p:spTree>
    <p:extLst>
      <p:ext uri="{BB962C8B-B14F-4D97-AF65-F5344CB8AC3E}">
        <p14:creationId xmlns:p14="http://schemas.microsoft.com/office/powerpoint/2010/main" val="4082462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Perspective Transformation Matrix</a:t>
            </a:r>
            <a:endParaRPr lang="en-US" dirty="0"/>
          </a:p>
        </p:txBody>
      </p:sp>
      <p:sp>
        <p:nvSpPr>
          <p:cNvPr id="3" name="Content Placeholder 2"/>
          <p:cNvSpPr>
            <a:spLocks noGrp="1"/>
          </p:cNvSpPr>
          <p:nvPr>
            <p:ph idx="1"/>
          </p:nvPr>
        </p:nvSpPr>
        <p:spPr/>
        <p:txBody>
          <a:bodyPr/>
          <a:lstStyle/>
          <a:p>
            <a:r>
              <a:rPr lang="en-US" dirty="0" smtClean="0"/>
              <a:t>The points of the vertices of the cube in image3 were found using a program online that located pixel coordinates.</a:t>
            </a:r>
          </a:p>
          <a:p>
            <a:r>
              <a:rPr lang="en-US" dirty="0" smtClean="0"/>
              <a:t>The points of image1 and image2 were then transformed to the cube points using the following code:</a:t>
            </a:r>
          </a:p>
          <a:p>
            <a:pPr lvl="1"/>
            <a:r>
              <a:rPr lang="en-US" dirty="0"/>
              <a:t>Mtrans1 = cv2.getPerspectiveTransform(ptsimg1,pts1)</a:t>
            </a:r>
          </a:p>
          <a:p>
            <a:pPr lvl="1"/>
            <a:r>
              <a:rPr lang="en-US" dirty="0"/>
              <a:t>Mtrans2 = cv2.getPerspectiveTransform(ptsimg2,pts2</a:t>
            </a:r>
            <a:r>
              <a:rPr lang="en-US" dirty="0" smtClean="0"/>
              <a:t>)</a:t>
            </a:r>
            <a:endParaRPr lang="en-US" dirty="0"/>
          </a:p>
          <a:p>
            <a:pPr lvl="1"/>
            <a:r>
              <a:rPr lang="en-US" dirty="0"/>
              <a:t>img1trans = cv2.warpPerspective(img1,Mtrans1,(</a:t>
            </a:r>
            <a:r>
              <a:rPr lang="en-US" dirty="0" err="1"/>
              <a:t>x,y</a:t>
            </a:r>
            <a:r>
              <a:rPr lang="en-US" dirty="0"/>
              <a:t>))</a:t>
            </a:r>
          </a:p>
          <a:p>
            <a:pPr lvl="1"/>
            <a:r>
              <a:rPr lang="en-US" dirty="0"/>
              <a:t>img2trans = cv2.warpPerspective(img2,Mtrans2,(</a:t>
            </a:r>
            <a:r>
              <a:rPr lang="en-US" dirty="0" err="1"/>
              <a:t>x,y</a:t>
            </a:r>
            <a:r>
              <a:rPr lang="en-US" dirty="0" smtClean="0"/>
              <a:t>))</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95466" y="4067175"/>
            <a:ext cx="3858409" cy="2562225"/>
          </a:xfrm>
          <a:prstGeom prst="rect">
            <a:avLst/>
          </a:prstGeom>
        </p:spPr>
      </p:pic>
    </p:spTree>
    <p:extLst>
      <p:ext uri="{BB962C8B-B14F-4D97-AF65-F5344CB8AC3E}">
        <p14:creationId xmlns:p14="http://schemas.microsoft.com/office/powerpoint/2010/main" val="1451055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Perspective Transformation </a:t>
            </a:r>
            <a:r>
              <a:rPr lang="en-US" dirty="0" smtClean="0"/>
              <a:t>Matrix Continued</a:t>
            </a:r>
            <a:endParaRPr lang="en-US" dirty="0"/>
          </a:p>
        </p:txBody>
      </p:sp>
      <p:sp>
        <p:nvSpPr>
          <p:cNvPr id="3" name="Content Placeholder 2"/>
          <p:cNvSpPr>
            <a:spLocks noGrp="1"/>
          </p:cNvSpPr>
          <p:nvPr>
            <p:ph idx="1"/>
          </p:nvPr>
        </p:nvSpPr>
        <p:spPr/>
        <p:txBody>
          <a:bodyPr/>
          <a:lstStyle/>
          <a:p>
            <a:r>
              <a:rPr lang="en-US" dirty="0" smtClean="0"/>
              <a:t>The transformed image was then placed on top of image3 using </a:t>
            </a:r>
            <a:r>
              <a:rPr lang="en-US" dirty="0" err="1" smtClean="0"/>
              <a:t>boolean</a:t>
            </a:r>
            <a:r>
              <a:rPr lang="en-US" dirty="0" smtClean="0"/>
              <a:t> masking built into python</a:t>
            </a:r>
          </a:p>
          <a:p>
            <a:r>
              <a:rPr lang="en-US" dirty="0" smtClean="0"/>
              <a:t>A mask was created to show where the transformed image is not black, then the mask was used to copy and paste everything from the transformed image into image3 only where the mask validated so</a:t>
            </a:r>
          </a:p>
          <a:p>
            <a:r>
              <a:rPr lang="en-US" dirty="0" smtClean="0"/>
              <a:t>Code:</a:t>
            </a:r>
          </a:p>
          <a:p>
            <a:pPr lvl="1"/>
            <a:r>
              <a:rPr lang="en-US" dirty="0"/>
              <a:t>mask = trans[:,:,:] !=0</a:t>
            </a:r>
          </a:p>
          <a:p>
            <a:pPr lvl="1"/>
            <a:r>
              <a:rPr lang="en-US" dirty="0" err="1"/>
              <a:t>newimg</a:t>
            </a:r>
            <a:r>
              <a:rPr lang="en-US" dirty="0"/>
              <a:t>[mask] = trans[mask]</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1925" y="3914626"/>
            <a:ext cx="4210050" cy="2795736"/>
          </a:xfrm>
          <a:prstGeom prst="rect">
            <a:avLst/>
          </a:prstGeom>
        </p:spPr>
      </p:pic>
    </p:spTree>
    <p:extLst>
      <p:ext uri="{BB962C8B-B14F-4D97-AF65-F5344CB8AC3E}">
        <p14:creationId xmlns:p14="http://schemas.microsoft.com/office/powerpoint/2010/main" val="42474298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233</TotalTime>
  <Words>513</Words>
  <Application>Microsoft Office PowerPoint</Application>
  <PresentationFormat>Widescreen</PresentationFormat>
  <Paragraphs>56</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Cambria Math</vt:lpstr>
      <vt:lpstr>Century Gothic</vt:lpstr>
      <vt:lpstr>Wingdings 3</vt:lpstr>
      <vt:lpstr>Ion</vt:lpstr>
      <vt:lpstr>Filters and Transformations: Graphics Programming Assignment 01</vt:lpstr>
      <vt:lpstr>Images Used</vt:lpstr>
      <vt:lpstr>Greyscale and Black and White</vt:lpstr>
      <vt:lpstr>Desaturate and Contrast</vt:lpstr>
      <vt:lpstr>Mirror Transformation Matrix</vt:lpstr>
      <vt:lpstr>Rotation Transformation Matrix</vt:lpstr>
      <vt:lpstr>Perspective Transformation Matrix</vt:lpstr>
      <vt:lpstr>Perspective Transformation Matrix Continued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Filters and Transformations: Graphics Programming Assignment 01</dc:title>
  <dc:creator>Akarsh Kumar</dc:creator>
  <cp:lastModifiedBy>Akarsh Kumar</cp:lastModifiedBy>
  <cp:revision>7</cp:revision>
  <dcterms:created xsi:type="dcterms:W3CDTF">2018-02-01T21:26:19Z</dcterms:created>
  <dcterms:modified xsi:type="dcterms:W3CDTF">2018-02-02T01:19:57Z</dcterms:modified>
</cp:coreProperties>
</file>

<file path=docProps/thumbnail.jpeg>
</file>